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5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B6683-9042-425D-860C-716E59405D0D}" type="datetimeFigureOut">
              <a:rPr lang="cs-CZ" smtClean="0"/>
              <a:pPr/>
              <a:t>8.2.2011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8199B-CD79-40A5-82FE-FF0D1C8F83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A835B-06F6-452F-9526-FFA6EACD06AE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499AC-0B39-4BFB-8974-6D5EEA55F994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36AC9-86E6-4DBA-9DD0-F414B8F10919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4EAC-88BA-43D1-9132-D60459DA1A6B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AA8D-EF95-403C-9826-790CDBD0D3A8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B4EF0-7DCC-46F5-BF0A-A21F66A3A384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6657B-D3B1-4B9E-A662-D83199CD23A1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20BCF-731E-4428-A427-A2CC74A5FABA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EA62-0351-408F-AA66-095CA113D1EF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26A51-2F6B-4A00-806E-CC390FB70E41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AAC8F-C86C-4F51-A4E1-AE6AE5866358}" type="datetime1">
              <a:rPr lang="cs-CZ" smtClean="0"/>
              <a:pPr/>
              <a:t>8.2.2011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315A8-0B8F-4416-A982-13FCA895DC9A}" type="datetime1">
              <a:rPr lang="cs-CZ" smtClean="0"/>
              <a:pPr/>
              <a:t>8.2.2011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 err="1" smtClean="0"/>
              <a:t>ZŠChodov</a:t>
            </a:r>
            <a:r>
              <a:rPr lang="cs-CZ" dirty="0" smtClean="0"/>
              <a:t>, Komenského 273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5369E-FC6A-4327-A894-0DC8B0393E9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blipFill dpi="0" rotWithShape="1">
            <a:blip r:embed="rId2" cstate="print">
              <a:alphaModFix amt="31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cs-CZ" sz="2200" dirty="0" smtClean="0"/>
              <a:t>P2.3.40</a:t>
            </a:r>
            <a:br>
              <a:rPr lang="cs-CZ" sz="2200" dirty="0" smtClean="0"/>
            </a:br>
            <a:r>
              <a:rPr lang="cs-CZ" sz="2200" dirty="0" smtClean="0"/>
              <a:t>Bezpečnost práce při obsluze s elektrickými spotřebiči 9. ročník</a:t>
            </a:r>
            <a:br>
              <a:rPr lang="cs-CZ" sz="2200" dirty="0" smtClean="0"/>
            </a:br>
            <a:r>
              <a:rPr lang="cs-CZ" sz="2200" dirty="0" smtClean="0"/>
              <a:t> 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Každá manipulace s elektrickými spotřebiči vyžaduje dodržovat návod  na obsluhu a respektovat varování výrobce. </a:t>
            </a:r>
            <a:endParaRPr lang="cs-CZ" dirty="0"/>
          </a:p>
        </p:txBody>
      </p:sp>
      <p:pic>
        <p:nvPicPr>
          <p:cNvPr id="4" name="Obrázek 3" descr="sovalogoC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357166"/>
            <a:ext cx="857256" cy="841226"/>
          </a:xfrm>
          <a:prstGeom prst="rect">
            <a:avLst/>
          </a:prstGeom>
        </p:spPr>
      </p:pic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1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err="1" smtClean="0"/>
              <a:t>ZŠChodov</a:t>
            </a:r>
            <a:r>
              <a:rPr lang="cs-CZ" smtClean="0"/>
              <a:t>, Komenského 273</a:t>
            </a:r>
            <a:endParaRPr lang="cs-CZ"/>
          </a:p>
        </p:txBody>
      </p:sp>
      <p:pic>
        <p:nvPicPr>
          <p:cNvPr id="7" name="Obrázek 6" descr="loga_celek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2066" y="357166"/>
            <a:ext cx="3550784" cy="576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 dpi="0" rotWithShape="1">
            <a:blip r:embed="rId2" cstate="print">
              <a:alphaModFix amt="45000"/>
            </a:blip>
            <a:srcRect/>
            <a:tile tx="0" ty="0" sx="100000" sy="100000" flip="none" algn="tl"/>
          </a:blipFill>
        </p:spPr>
        <p:txBody>
          <a:bodyPr/>
          <a:lstStyle/>
          <a:p>
            <a:r>
              <a:rPr lang="cs-CZ" dirty="0" smtClean="0"/>
              <a:t>Popis elektrických přístrojů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b="1" dirty="0" smtClean="0">
                <a:latin typeface="Times New Roman" pitchFamily="18" charset="0"/>
                <a:cs typeface="Times New Roman" pitchFamily="18" charset="0"/>
              </a:rPr>
              <a:t>U elektrických přístrojů rozlišujeme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živá část – jsou to části elektrického obvodu, kterými prochází </a:t>
            </a:r>
            <a:r>
              <a:rPr lang="cs-CZ" sz="1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elektrický proud</a:t>
            </a:r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a může zde tedy dojít k úrazu ( je to vodič pod napětím).</a:t>
            </a:r>
          </a:p>
          <a:p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 neživá </a:t>
            </a:r>
            <a:r>
              <a:rPr lang="cs-CZ" sz="1400" dirty="0" err="1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čási</a:t>
            </a:r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– jsou to části, kterými elektrický proud neprochází  ( krytí, ovladače, držadla..)</a:t>
            </a:r>
          </a:p>
          <a:p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Úraz nastává, projde-li lidským tělem nebo jeho částí elektrický proud.  Můžeme zde použít Ohmův zákon ( velikost proudu procházející vodičem je přímo úměrný napětí a nepřímo úměrný odporu).  Je teda zřejmé, že elektrický úraz způsobuje elektrický proud vyvolaný napětím. 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Smrtelná hodnota proudu je pro </a:t>
            </a:r>
            <a:r>
              <a:rPr lang="cs-CZ" sz="1400" b="1" dirty="0" smtClean="0">
                <a:latin typeface="Times New Roman" pitchFamily="18" charset="0"/>
                <a:cs typeface="Times New Roman" pitchFamily="18" charset="0"/>
              </a:rPr>
              <a:t>střídavé napětí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přibližně 10 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, pro </a:t>
            </a:r>
            <a:r>
              <a:rPr lang="cs-CZ" sz="1400" b="1" dirty="0" smtClean="0">
                <a:latin typeface="Times New Roman" pitchFamily="18" charset="0"/>
                <a:cs typeface="Times New Roman" pitchFamily="18" charset="0"/>
              </a:rPr>
              <a:t>stejnosměrné napětí  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kolem 25 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mA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.. Odpor lidského těla se pohybuje v rozmezí  2 – 3 k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  <a:sym typeface="Symbol"/>
              </a:rPr>
              <a:t>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podle vlhkosti a tloušťce pokožky.  Pro lidský organizmus je nebezpečnější střídavý proud, který způsobuje ochrnutí dýchacích svalů a srdce.</a:t>
            </a:r>
          </a:p>
          <a:p>
            <a:pPr>
              <a:buNone/>
            </a:pPr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       </a:t>
            </a:r>
            <a:r>
              <a:rPr lang="cs-CZ" sz="1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K tomu může dojít takto: </a:t>
            </a:r>
          </a:p>
          <a:p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1. jedna část těla se dotkne neizolovaného </a:t>
            </a:r>
            <a:r>
              <a:rPr lang="cs-CZ" sz="1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fázového vodiče</a:t>
            </a:r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, který má vůči </a:t>
            </a:r>
            <a:r>
              <a:rPr lang="cs-CZ" sz="1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zemi</a:t>
            </a:r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napětí, a druhá část předmětu, který má se zemí vodivé spojení nebo  stojíme na zemi ( proud je omezován odporem pokožky, obutím a pak je odváděn do země) </a:t>
            </a:r>
          </a:p>
          <a:p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2. jedna část těla se dotkne neizolovaného fázového vodiče a druhá neizolovaného </a:t>
            </a:r>
            <a:r>
              <a:rPr lang="cs-CZ" sz="1400" b="1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nulovacího vodiče</a:t>
            </a:r>
            <a:r>
              <a:rPr lang="cs-CZ" sz="1400" dirty="0" smtClean="0">
                <a:latin typeface="Times New Roman" pitchFamily="18" charset="0"/>
                <a:ea typeface="Arial Unicode MS" pitchFamily="34" charset="-128"/>
                <a:cs typeface="Times New Roman" pitchFamily="18" charset="0"/>
              </a:rPr>
              <a:t> - tyto úrazy jsou vzhledem k předchozí skupině horší ( proti proudu působí jenom odpor pokožky)</a:t>
            </a:r>
          </a:p>
          <a:p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 dpi="0" rotWithShape="1">
            <a:blip r:embed="rId2" cstate="print">
              <a:alphaModFix amt="60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cs-CZ" dirty="0" smtClean="0"/>
              <a:t>Ochrana proti úrazu elektrickým proudem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Výrobci elektrických spotřebičů a normy instalace elektrické sítě nás do určité míry chrání před úrazem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cs-CZ" sz="14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pPr>
              <a:buNone/>
            </a:pPr>
            <a:r>
              <a:rPr lang="cs-CZ" sz="1400" b="1" dirty="0" smtClean="0">
                <a:latin typeface="Times New Roman" pitchFamily="18" charset="0"/>
                <a:cs typeface="Times New Roman" pitchFamily="18" charset="0"/>
              </a:rPr>
              <a:t>        Ochrana před nebezpečným dotykovým napětím je realizována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ochrana polohou ( žívá část je mimo dosah  lidí)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ochrana přídavnou izolací ( pracovní izolace je podpořena přídavnou izolaci – ochrannou  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např.televize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, video…)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ochrana malým napětím ( přístroje pracují s malým bezpečným napětím)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ochrana nulováním  ( viz.další list)</a:t>
            </a:r>
          </a:p>
          <a:p>
            <a:endParaRPr lang="cs-C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400" b="1" dirty="0" smtClean="0">
                <a:latin typeface="Times New Roman" pitchFamily="18" charset="0"/>
                <a:cs typeface="Times New Roman" pitchFamily="18" charset="0"/>
              </a:rPr>
              <a:t>Co nesmíme dělat při práci s elektrickými spotřebiči: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 nestrkáme do zásuvek elektrické sítě žádné předměty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nedotýkáme se žádných vodičů, u nichž je sebemenší podezření, že jsou pod napětím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nepřibližujeme se k vodičům vysokého napětí ( troleje vlaků, tramvají, …)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nelezme na stožáry rozvodné elektrické sítě ( napětí 440 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kV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…)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nerozebíráme elektrické spotřebiče připojené k síti  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nemanipulujeme s elektrickými spotřebiči, když jsme ve vaně či ve sprše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při použití prodlužovacího kabelu nejdřív připojíme k němu spotřebič ( sekačku..) potom prodlužovací</a:t>
            </a:r>
          </a:p>
          <a:p>
            <a:pPr>
              <a:buNone/>
            </a:pP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        kabel připojíme do elektrické sítě</a:t>
            </a:r>
          </a:p>
          <a:p>
            <a:endParaRPr lang="cs-CZ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 dpi="0" rotWithShape="1">
            <a:blip r:embed="rId2" cstate="print">
              <a:alphaModFix amt="24000"/>
            </a:blip>
            <a:srcRect/>
            <a:tile tx="0" ty="0" sx="100000" sy="100000" flip="none" algn="tl"/>
          </a:blipFill>
        </p:spPr>
        <p:txBody>
          <a:bodyPr/>
          <a:lstStyle/>
          <a:p>
            <a:r>
              <a:rPr lang="cs-CZ" dirty="0" smtClean="0"/>
              <a:t>Příklad na ochranu nulováním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b="1" dirty="0" smtClean="0">
                <a:latin typeface="Times New Roman" pitchFamily="18" charset="0"/>
                <a:cs typeface="Times New Roman" pitchFamily="18" charset="0"/>
              </a:rPr>
              <a:t>Ochrana nulováním:</a:t>
            </a:r>
          </a:p>
          <a:p>
            <a:pPr>
              <a:buNone/>
            </a:pP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 Je to základní ochrana před úrazem elektrickým proudem. Principem ochrany při  vzniku nebezpečného napětí na neživé části spotřebiče je jeho odpojení  od  rozvodu elektrické energie.</a:t>
            </a:r>
          </a:p>
          <a:p>
            <a:pPr>
              <a:buNone/>
            </a:pP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  </a:t>
            </a:r>
          </a:p>
          <a:p>
            <a:r>
              <a:rPr lang="cs-CZ" sz="1400" b="1" dirty="0" smtClean="0">
                <a:latin typeface="Times New Roman" pitchFamily="18" charset="0"/>
                <a:cs typeface="Times New Roman" pitchFamily="18" charset="0"/>
              </a:rPr>
              <a:t>Popis obrázku:   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L  -  fáze ( 230V, barva izolace černá, hnědá)</a:t>
            </a:r>
          </a:p>
          <a:p>
            <a:pPr>
              <a:buNone/>
            </a:pP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                              PE – ochranný vodič ( barva izolace zelenožlutá)</a:t>
            </a:r>
          </a:p>
          <a:p>
            <a:pPr>
              <a:buNone/>
            </a:pP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                              N – nulový vodič ( barva izolace modrá) </a:t>
            </a:r>
          </a:p>
          <a:p>
            <a:pPr>
              <a:buNone/>
            </a:pP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 V případě porušení izolace se nebezpečné napětí dostane na kostru přístroje, která má malý odpor. Vznikne zkratový proud a jistič odpojí spotřebič od fázového vodiče.</a:t>
            </a:r>
          </a:p>
          <a:p>
            <a:pPr>
              <a:buNone/>
            </a:pPr>
            <a:endParaRPr lang="cs-CZ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cs-CZ" sz="1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Obrázek 7" descr="http://fyzika.jreichl.com/data/E_stridavy_proud_soubory/image090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4000500"/>
            <a:ext cx="2208659" cy="2092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blipFill dpi="0" rotWithShape="1">
            <a:blip r:embed="rId2" cstate="print">
              <a:alphaModFix amt="59000"/>
            </a:blip>
            <a:srcRect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cs-CZ" dirty="0" smtClean="0"/>
              <a:t>Zásady první pomoci při úrazu elektrickým proudem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Vyprostíme postiženého z dosahu nebezpečného napětí ( vypnutím proudu spínačem, jističem , odtažením  postiženého izolovaným předmětem)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zjistíme zdravotní stav postiženého ( reaguje, tep, dýchání)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v případě, že postižený dýchá a je při vědomí zajistíme stabilizovanou polohu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postižený je v bezvědomí, dýchá a má hmatný pulz snažíme se ho přivést k vědomí ( otírání studenou vodou..)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postižený je bezvědomí, nedýchá, ale má hmatný pulz poskytneme umělé dýchání </a:t>
            </a: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Postižený je v bezvědomí, nedýchá, tep je nehmatný. Provedeme nepřímou masáž srdce a zahájíme umělé dýchání ( postižený leží na zádech) Voláme záchrannou lékařskou službu 155 jednotné tísňové volání 112.        </a:t>
            </a:r>
          </a:p>
          <a:p>
            <a:pPr>
              <a:buNone/>
            </a:pP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       Masáž srdce a umělé dýchání provádíme do příchodu lékaře.</a:t>
            </a:r>
          </a:p>
          <a:p>
            <a:pPr>
              <a:buNone/>
            </a:pPr>
            <a:endParaRPr lang="cs-CZ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cs-CZ" sz="1400" b="1" dirty="0" smtClean="0">
                <a:latin typeface="Times New Roman" pitchFamily="18" charset="0"/>
                <a:cs typeface="Times New Roman" pitchFamily="18" charset="0"/>
              </a:rPr>
              <a:t>Zdroje:</a:t>
            </a:r>
          </a:p>
          <a:p>
            <a:pPr>
              <a:buNone/>
            </a:pPr>
            <a:endParaRPr lang="cs-CZ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http://fyzika.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jreichl.com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/index.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php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?sekce=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browse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&amp;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page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=335</a:t>
            </a:r>
          </a:p>
          <a:p>
            <a:pPr marL="342900" lvl="3" indent="-342900"/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Rauner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K. a kol.:Fyzika učebnice pro základní školy a víceletá gymnázia. </a:t>
            </a:r>
            <a:r>
              <a:rPr lang="cs-CZ" sz="1400" dirty="0" err="1" smtClean="0">
                <a:latin typeface="Times New Roman" pitchFamily="18" charset="0"/>
                <a:cs typeface="Times New Roman" pitchFamily="18" charset="0"/>
              </a:rPr>
              <a:t>Fraus</a:t>
            </a:r>
            <a:r>
              <a:rPr lang="cs-CZ" sz="1400" dirty="0" smtClean="0">
                <a:latin typeface="Times New Roman" pitchFamily="18" charset="0"/>
                <a:cs typeface="Times New Roman" pitchFamily="18" charset="0"/>
              </a:rPr>
              <a:t> Plzeň 200. ISBN 978-80-7238-617-8 </a:t>
            </a:r>
          </a:p>
          <a:p>
            <a:pPr>
              <a:buNone/>
            </a:pPr>
            <a:endParaRPr lang="cs-CZ" sz="1400" dirty="0" smtClean="0"/>
          </a:p>
          <a:p>
            <a:pPr>
              <a:buNone/>
            </a:pPr>
            <a:endParaRPr lang="cs-CZ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ZŠChodov, Komenského 273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5369E-FC6A-4327-A894-0DC8B0393E97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Zdroje elektrické energi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Zdroje elektrické energie</Template>
  <TotalTime>75</TotalTime>
  <Words>710</Words>
  <Application>Microsoft Office PowerPoint</Application>
  <PresentationFormat>Předvádění na obrazovce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Zdroje elektrické energie</vt:lpstr>
      <vt:lpstr>P2.3.40 Bezpečnost práce při obsluze s elektrickými spotřebiči 9. ročník   </vt:lpstr>
      <vt:lpstr>Popis elektrických přístrojů</vt:lpstr>
      <vt:lpstr>Ochrana proti úrazu elektrickým proudem</vt:lpstr>
      <vt:lpstr>Příklad na ochranu nulováním</vt:lpstr>
      <vt:lpstr>Zásady první pomoci při úrazu elektrickým proudem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P2.3.40 Bezpečnost práce při obsluze s elektrickými spotřebiči 9. ročník   </dc:title>
  <dc:creator>Josef Kováč</dc:creator>
  <cp:lastModifiedBy>Josef Kováč</cp:lastModifiedBy>
  <cp:revision>12</cp:revision>
  <dcterms:created xsi:type="dcterms:W3CDTF">2011-02-06T13:22:01Z</dcterms:created>
  <dcterms:modified xsi:type="dcterms:W3CDTF">2011-02-08T16:52:15Z</dcterms:modified>
</cp:coreProperties>
</file>